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9"/>
  </p:notesMasterIdLst>
  <p:sldIdLst>
    <p:sldId id="256" r:id="rId3"/>
    <p:sldId id="308" r:id="rId4"/>
    <p:sldId id="257" r:id="rId5"/>
    <p:sldId id="331" r:id="rId6"/>
    <p:sldId id="332" r:id="rId7"/>
    <p:sldId id="333" r:id="rId8"/>
    <p:sldId id="306" r:id="rId9"/>
    <p:sldId id="334" r:id="rId10"/>
    <p:sldId id="335" r:id="rId11"/>
    <p:sldId id="336" r:id="rId12"/>
    <p:sldId id="337" r:id="rId13"/>
    <p:sldId id="338" r:id="rId14"/>
    <p:sldId id="339" r:id="rId15"/>
    <p:sldId id="340" r:id="rId16"/>
    <p:sldId id="341" r:id="rId17"/>
    <p:sldId id="342" r:id="rId18"/>
    <p:sldId id="343" r:id="rId19"/>
    <p:sldId id="345" r:id="rId20"/>
    <p:sldId id="344" r:id="rId21"/>
    <p:sldId id="346" r:id="rId22"/>
    <p:sldId id="351" r:id="rId23"/>
    <p:sldId id="347" r:id="rId24"/>
    <p:sldId id="348" r:id="rId25"/>
    <p:sldId id="349" r:id="rId26"/>
    <p:sldId id="350" r:id="rId27"/>
    <p:sldId id="352" r:id="rId28"/>
    <p:sldId id="353" r:id="rId29"/>
    <p:sldId id="355" r:id="rId30"/>
    <p:sldId id="356" r:id="rId31"/>
    <p:sldId id="354" r:id="rId32"/>
    <p:sldId id="359" r:id="rId33"/>
    <p:sldId id="361" r:id="rId34"/>
    <p:sldId id="357" r:id="rId35"/>
    <p:sldId id="358" r:id="rId36"/>
    <p:sldId id="360" r:id="rId37"/>
    <p:sldId id="330" r:id="rId38"/>
  </p:sldIdLst>
  <p:sldSz cx="9144000" cy="6858000" type="screen4x3"/>
  <p:notesSz cx="9239250" cy="69548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1909"/>
    <a:srgbClr val="FD5603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23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03675" cy="348950"/>
          </a:xfrm>
          <a:prstGeom prst="rect">
            <a:avLst/>
          </a:prstGeom>
        </p:spPr>
        <p:txBody>
          <a:bodyPr vert="horz" lIns="92537" tIns="46269" rIns="92537" bIns="4626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3438" y="0"/>
            <a:ext cx="4003675" cy="348950"/>
          </a:xfrm>
          <a:prstGeom prst="rect">
            <a:avLst/>
          </a:prstGeom>
        </p:spPr>
        <p:txBody>
          <a:bodyPr vert="horz" lIns="92537" tIns="46269" rIns="92537" bIns="46269" rtlCol="0"/>
          <a:lstStyle>
            <a:lvl1pPr algn="r">
              <a:defRPr sz="1200"/>
            </a:lvl1pPr>
          </a:lstStyle>
          <a:p>
            <a:fld id="{84F81D89-1694-42C2-BEDD-B140AFC5B24E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54350" y="868363"/>
            <a:ext cx="3130550" cy="2347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37" tIns="46269" rIns="92537" bIns="4626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926" y="3347016"/>
            <a:ext cx="7391399" cy="2738468"/>
          </a:xfrm>
          <a:prstGeom prst="rect">
            <a:avLst/>
          </a:prstGeom>
        </p:spPr>
        <p:txBody>
          <a:bodyPr vert="horz" lIns="92537" tIns="46269" rIns="92537" bIns="4626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05889"/>
            <a:ext cx="4003675" cy="348949"/>
          </a:xfrm>
          <a:prstGeom prst="rect">
            <a:avLst/>
          </a:prstGeom>
        </p:spPr>
        <p:txBody>
          <a:bodyPr vert="horz" lIns="92537" tIns="46269" rIns="92537" bIns="4626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3438" y="6605889"/>
            <a:ext cx="4003675" cy="348949"/>
          </a:xfrm>
          <a:prstGeom prst="rect">
            <a:avLst/>
          </a:prstGeom>
        </p:spPr>
        <p:txBody>
          <a:bodyPr vert="horz" lIns="92537" tIns="46269" rIns="92537" bIns="46269" rtlCol="0" anchor="b"/>
          <a:lstStyle>
            <a:lvl1pPr algn="r">
              <a:defRPr sz="1200"/>
            </a:lvl1pPr>
          </a:lstStyle>
          <a:p>
            <a:fld id="{3FFD09A9-F368-44B3-BF50-B50F1C4DE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88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D09A9-F368-44B3-BF50-B50F1C4DE5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93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chairs were purchased from individual funds and delivered.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D09A9-F368-44B3-BF50-B50F1C4DE5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1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washboard roads and the rock formations alongside were incredible.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D09A9-F368-44B3-BF50-B50F1C4DE5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653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a total of 28 churches in these two areas.  Most of them planted by Solomon </a:t>
            </a:r>
            <a:r>
              <a:rPr lang="en-US" dirty="0" err="1"/>
              <a:t>Chikomba</a:t>
            </a:r>
            <a:r>
              <a:rPr lang="en-US" dirty="0"/>
              <a:t> and Mountbatten Brewer.  The first day included 8 hours of driving, with 6 of those hours on dust/dirt roads.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D09A9-F368-44B3-BF50-B50F1C4DE5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907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 These folks were traveling to meet with us. One sister was wheelchair bound.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D09A9-F368-44B3-BF50-B50F1C4DE5D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1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gospel is for you!</a:t>
            </a:r>
          </a:p>
          <a:p>
            <a:r>
              <a:rPr lang="en-US" dirty="0"/>
              <a:t>Jesus has “redeemed us to God by Your blood Out of every tribe and tongue and people and nation.” – Revelation 5:9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D09A9-F368-44B3-BF50-B50F1C4DE5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026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circle is roughly the size of Alabama.  This is the area we traveled in and visited brethren.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D09A9-F368-44B3-BF50-B50F1C4DE5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5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D09A9-F368-44B3-BF50-B50F1C4DE5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026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Upon arrival in </a:t>
            </a:r>
            <a:r>
              <a:rPr lang="en-US" dirty="0" err="1"/>
              <a:t>Gwanda</a:t>
            </a:r>
            <a:r>
              <a:rPr lang="en-US" dirty="0"/>
              <a:t>, Saturday, September 3</a:t>
            </a:r>
            <a:r>
              <a:rPr lang="en-US" baseline="30000" dirty="0"/>
              <a:t>rd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D09A9-F368-44B3-BF50-B50F1C4DE5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84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D152E5-96D5-4266-A77B-CEDB08D4B0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33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needed translating.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D09A9-F368-44B3-BF50-B50F1C4DE5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43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day was cool and rainy and the roads were desolate.  The only traffic we saw on the dust/dirt roads were donkey carts.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D09A9-F368-44B3-BF50-B50F1C4DE5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6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and ½ hour drive, deep in the bush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D09A9-F368-44B3-BF50-B50F1C4DE5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67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$500 from individuals was left with </a:t>
            </a:r>
            <a:r>
              <a:rPr lang="en-US" dirty="0" err="1"/>
              <a:t>Bigboy</a:t>
            </a:r>
            <a:r>
              <a:rPr lang="en-US" dirty="0"/>
              <a:t> to purchase and deliver the Bibles and song books – they have been purchased already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D09A9-F368-44B3-BF50-B50F1C4DE5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8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75A0-5049-4DEB-9F32-1677ED67562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2BC8-BD0A-45AD-860F-21D97B2BE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4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75A0-5049-4DEB-9F32-1677ED67562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2BC8-BD0A-45AD-860F-21D97B2BE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1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75A0-5049-4DEB-9F32-1677ED67562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2BC8-BD0A-45AD-860F-21D97B2BE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6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CEB4-750F-401F-8E53-E9BF1BDF3B9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E31E7-16E8-477B-9318-3943B955F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9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CEB4-750F-401F-8E53-E9BF1BDF3B9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E31E7-16E8-477B-9318-3943B955F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8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CEB4-750F-401F-8E53-E9BF1BDF3B9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E31E7-16E8-477B-9318-3943B955F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46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CEB4-750F-401F-8E53-E9BF1BDF3B9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E31E7-16E8-477B-9318-3943B955F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3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CEB4-750F-401F-8E53-E9BF1BDF3B9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E31E7-16E8-477B-9318-3943B955F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3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CEB4-750F-401F-8E53-E9BF1BDF3B9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E31E7-16E8-477B-9318-3943B955F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7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CEB4-750F-401F-8E53-E9BF1BDF3B9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E31E7-16E8-477B-9318-3943B955F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5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CEB4-750F-401F-8E53-E9BF1BDF3B9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E31E7-16E8-477B-9318-3943B955F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6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75A0-5049-4DEB-9F32-1677ED67562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2BC8-BD0A-45AD-860F-21D97B2BE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86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CEB4-750F-401F-8E53-E9BF1BDF3B9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E31E7-16E8-477B-9318-3943B955F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5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CEB4-750F-401F-8E53-E9BF1BDF3B9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E31E7-16E8-477B-9318-3943B955F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0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CEB4-750F-401F-8E53-E9BF1BDF3B9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E31E7-16E8-477B-9318-3943B955F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2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75A0-5049-4DEB-9F32-1677ED67562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2BC8-BD0A-45AD-860F-21D97B2BE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69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75A0-5049-4DEB-9F32-1677ED67562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2BC8-BD0A-45AD-860F-21D97B2BE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34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75A0-5049-4DEB-9F32-1677ED67562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2BC8-BD0A-45AD-860F-21D97B2BE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6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75A0-5049-4DEB-9F32-1677ED67562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2BC8-BD0A-45AD-860F-21D97B2BE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1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75A0-5049-4DEB-9F32-1677ED67562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2BC8-BD0A-45AD-860F-21D97B2BE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8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75A0-5049-4DEB-9F32-1677ED67562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2BC8-BD0A-45AD-860F-21D97B2BE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6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75A0-5049-4DEB-9F32-1677ED67562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2BC8-BD0A-45AD-860F-21D97B2BE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9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275A0-5049-4DEB-9F32-1677ED67562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F2BC8-BD0A-45AD-860F-21D97B2BE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15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2CEB4-750F-401F-8E53-E9BF1BDF3B9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E31E7-16E8-477B-9318-3943B955F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46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688B8-C9A5-3E36-574E-87122BCF41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0271" y="10"/>
            <a:ext cx="779470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CAE16-4895-9C02-A89A-A3D3A72CB7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813" y="895888"/>
            <a:ext cx="3916447" cy="4586836"/>
          </a:xfrm>
          <a:noFill/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latin typeface="Papyrus" panose="03070502060502030205" pitchFamily="66" charset="0"/>
              </a:rPr>
              <a:t>Zimbabwe Evangelism Trip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CCCE1C-B9FF-4AA7-509C-9F202566A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234" y="5840484"/>
            <a:ext cx="4402622" cy="1375276"/>
          </a:xfrm>
          <a:noFill/>
        </p:spPr>
        <p:txBody>
          <a:bodyPr>
            <a:normAutofit/>
          </a:bodyPr>
          <a:lstStyle/>
          <a:p>
            <a:r>
              <a:rPr lang="en-US" sz="3200" b="1" dirty="0">
                <a:latin typeface="Papyrus" panose="03070502060502030205" pitchFamily="66" charset="0"/>
              </a:rPr>
              <a:t>September 1-15, 2022</a:t>
            </a:r>
          </a:p>
        </p:txBody>
      </p:sp>
    </p:spTree>
    <p:extLst>
      <p:ext uri="{BB962C8B-B14F-4D97-AF65-F5344CB8AC3E}">
        <p14:creationId xmlns:p14="http://schemas.microsoft.com/office/powerpoint/2010/main" val="36107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951A6-02EA-0063-BB8D-E8967317E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607" y="576999"/>
            <a:ext cx="2772616" cy="16513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Feeding the preachers at </a:t>
            </a:r>
            <a:r>
              <a:rPr lang="en-US" sz="4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Bigboy’s</a:t>
            </a:r>
            <a:endParaRPr lang="en-US" sz="4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B159F-59BD-5072-97F9-2F8BDAB65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4389" y="2684401"/>
            <a:ext cx="3144645" cy="4160520"/>
          </a:xfrm>
        </p:spPr>
        <p:txBody>
          <a:bodyPr/>
          <a:lstStyle/>
          <a:p>
            <a:r>
              <a:rPr lang="en-US" dirty="0"/>
              <a:t>The sisters fixed the </a:t>
            </a:r>
            <a:r>
              <a:rPr lang="en-US" dirty="0" err="1"/>
              <a:t>sadza</a:t>
            </a:r>
            <a:r>
              <a:rPr lang="en-US" dirty="0"/>
              <a:t>.</a:t>
            </a:r>
          </a:p>
          <a:p>
            <a:r>
              <a:rPr lang="en-US" dirty="0"/>
              <a:t>The preachers lined up for the </a:t>
            </a:r>
            <a:r>
              <a:rPr lang="en-US" dirty="0" err="1"/>
              <a:t>sadza</a:t>
            </a:r>
            <a:r>
              <a:rPr lang="en-US" dirty="0"/>
              <a:t>.</a:t>
            </a:r>
          </a:p>
          <a:p>
            <a:r>
              <a:rPr lang="en-US" dirty="0"/>
              <a:t>The preachers ate the </a:t>
            </a:r>
            <a:r>
              <a:rPr lang="en-US" dirty="0" err="1"/>
              <a:t>sadza</a:t>
            </a:r>
            <a:r>
              <a:rPr lang="en-US" dirty="0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55275F-E137-02EA-50BE-1F196DA474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50" r="-6" b="-6"/>
          <a:stretch/>
        </p:blipFill>
        <p:spPr>
          <a:xfrm>
            <a:off x="20" y="10"/>
            <a:ext cx="2772597" cy="25561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DA07CC-C242-563A-E717-0A2BC626DB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6" r="8044" b="-4"/>
          <a:stretch/>
        </p:blipFill>
        <p:spPr>
          <a:xfrm>
            <a:off x="2893266" y="10"/>
            <a:ext cx="2772616" cy="25444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69A840-7488-137D-0928-54AEFA1C20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2094"/>
          <a:stretch/>
        </p:blipFill>
        <p:spPr>
          <a:xfrm>
            <a:off x="20" y="2697480"/>
            <a:ext cx="5665862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4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4EFF2-19DA-44C6-3F75-C3102081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058" y="1"/>
            <a:ext cx="4422099" cy="2113612"/>
          </a:xfrm>
        </p:spPr>
        <p:txBody>
          <a:bodyPr>
            <a:normAutofit/>
          </a:bodyPr>
          <a:lstStyle/>
          <a:p>
            <a:r>
              <a:rPr lang="en-US" dirty="0"/>
              <a:t>Visiting Churches in </a:t>
            </a:r>
            <a:r>
              <a:rPr lang="en-US" dirty="0" err="1"/>
              <a:t>Gwanda</a:t>
            </a:r>
            <a:r>
              <a:rPr lang="en-US" dirty="0"/>
              <a:t> South</a:t>
            </a:r>
            <a:br>
              <a:rPr lang="en-US" dirty="0"/>
            </a:br>
            <a:r>
              <a:rPr lang="en-US" sz="2800" dirty="0"/>
              <a:t>September 7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21187-240A-D130-5C24-D6FF51F53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2058" y="1994980"/>
            <a:ext cx="4416562" cy="341877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200" dirty="0"/>
              <a:t>Ngoma</a:t>
            </a:r>
          </a:p>
          <a:p>
            <a:pPr>
              <a:spcBef>
                <a:spcPts val="0"/>
              </a:spcBef>
            </a:pPr>
            <a:r>
              <a:rPr lang="en-US" sz="3200" dirty="0" err="1"/>
              <a:t>Nhwali</a:t>
            </a:r>
            <a:endParaRPr lang="en-US" sz="3200" dirty="0"/>
          </a:p>
          <a:p>
            <a:pPr>
              <a:spcBef>
                <a:spcPts val="0"/>
              </a:spcBef>
            </a:pPr>
            <a:r>
              <a:rPr lang="en-US" sz="3200" dirty="0" err="1"/>
              <a:t>Guyu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BB7853-305D-D592-6D0A-1ACFFD99D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8868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26B4B7-FC77-64D0-6E6C-448D4B12C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383" y="5313505"/>
            <a:ext cx="308032" cy="3343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9912A2-74FE-19CE-D79C-4CFDD9320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8063" y="4982935"/>
            <a:ext cx="308032" cy="3305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628AA0-2091-656B-7123-A76A99AB2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545" y="4543317"/>
            <a:ext cx="351571" cy="377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6FAFA5-BA9A-AE19-F38B-0DF6739460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2602" y="3480095"/>
            <a:ext cx="4422099" cy="331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5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4CFBAF-BAD1-C08E-2E2E-80785FD1B0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46" r="3" b="19777"/>
          <a:stretch/>
        </p:blipFill>
        <p:spPr>
          <a:xfrm>
            <a:off x="3895725" y="484188"/>
            <a:ext cx="4884738" cy="2673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B7077-34B0-0BD1-44F6-524528FDB4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1522" t="1" r="15223" b="36672"/>
          <a:stretch/>
        </p:blipFill>
        <p:spPr>
          <a:xfrm>
            <a:off x="3895724" y="3290982"/>
            <a:ext cx="4884739" cy="31432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A4383A-E960-1858-5129-46071D696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Meeting place at Ngoma</a:t>
            </a:r>
            <a:b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100" dirty="0">
                <a:solidFill>
                  <a:srgbClr val="FFFFFF"/>
                </a:solidFill>
              </a:rPr>
            </a:br>
            <a:b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taxis were triple parked.</a:t>
            </a:r>
          </a:p>
        </p:txBody>
      </p:sp>
    </p:spTree>
    <p:extLst>
      <p:ext uri="{BB962C8B-B14F-4D97-AF65-F5344CB8AC3E}">
        <p14:creationId xmlns:p14="http://schemas.microsoft.com/office/powerpoint/2010/main" val="392819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993A8E-EBA4-5CAF-2B1C-1389E8AAA8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7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CBCBDA-75C3-6833-2A83-E5C08D7DE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Young people listening to the gospel at Ngoma</a:t>
            </a:r>
          </a:p>
        </p:txBody>
      </p:sp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57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BC022-CC63-40BE-403E-CCEEDF83E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5066"/>
            <a:ext cx="8192729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One of six young people who obeyed the gospel at Ngoma.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05D0F1-1794-CFA1-566B-164FB7B954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66" r="-1" b="-1"/>
          <a:stretch/>
        </p:blipFill>
        <p:spPr>
          <a:xfrm>
            <a:off x="20" y="10"/>
            <a:ext cx="4571975" cy="4252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3A426C-7AFC-CFDE-AF8F-FB81BB4FA6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79" r="-3" b="-3"/>
          <a:stretch/>
        </p:blipFill>
        <p:spPr>
          <a:xfrm>
            <a:off x="4571999" y="-681"/>
            <a:ext cx="4572001" cy="425321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" y="4242136"/>
            <a:ext cx="9144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105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A5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174380-2279-9A34-69DF-253DA1548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593" y="942538"/>
            <a:ext cx="2218545" cy="43721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Six newborn Christians, walking a difficult path.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0015" y="484632"/>
            <a:ext cx="6096762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CBE36D-A4F1-DA3A-9B44-BEFD2C2B9B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688" r="9514" b="1"/>
          <a:stretch/>
        </p:blipFill>
        <p:spPr>
          <a:xfrm>
            <a:off x="732188" y="942538"/>
            <a:ext cx="5372416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9818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9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1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9144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19C954-3879-84CA-AD83-33F543616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295" y="5279511"/>
            <a:ext cx="7261411" cy="13611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saints at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Nhwali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loved to sing but needed more hymn books and Bibles.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146A596-7909-BFCB-1637-FE83E90A4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8762" b="5404"/>
          <a:stretch/>
        </p:blipFill>
        <p:spPr>
          <a:xfrm>
            <a:off x="20" y="10"/>
            <a:ext cx="9143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8621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9144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1E0D66-838B-A537-E35F-32C6C0062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295" y="5279511"/>
            <a:ext cx="7261411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saints at </a:t>
            </a:r>
            <a:r>
              <a:rPr lang="en-US" sz="3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Guyu</a:t>
            </a: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requested chairs.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EEB29B-16DD-5CF8-91E4-A73BFB755A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65"/>
          <a:stretch/>
        </p:blipFill>
        <p:spPr>
          <a:xfrm>
            <a:off x="20" y="10"/>
            <a:ext cx="9143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6262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4EFF2-19DA-44C6-3F75-C3102081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058" y="0"/>
            <a:ext cx="4422099" cy="2593297"/>
          </a:xfrm>
        </p:spPr>
        <p:txBody>
          <a:bodyPr>
            <a:normAutofit/>
          </a:bodyPr>
          <a:lstStyle/>
          <a:p>
            <a:r>
              <a:rPr lang="en-US" dirty="0"/>
              <a:t>Visiting in   </a:t>
            </a:r>
            <a:r>
              <a:rPr lang="en-US" dirty="0" err="1"/>
              <a:t>Gwanda</a:t>
            </a:r>
            <a:r>
              <a:rPr lang="en-US" dirty="0"/>
              <a:t> North</a:t>
            </a:r>
            <a:br>
              <a:rPr lang="en-US" dirty="0"/>
            </a:br>
            <a:r>
              <a:rPr lang="en-US" sz="2800" dirty="0"/>
              <a:t>September 8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21187-240A-D130-5C24-D6FF51F53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2058" y="2323475"/>
            <a:ext cx="4416562" cy="309027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200" dirty="0" err="1"/>
              <a:t>Motsholomotshe</a:t>
            </a:r>
            <a:endParaRPr lang="en-US" sz="3200" dirty="0"/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BB7853-305D-D592-6D0A-1ACFFD99D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8868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628AA0-2091-656B-7123-A76A99AB2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597" y="3914690"/>
            <a:ext cx="351571" cy="377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6D2867-22B7-F77D-CDFB-1D30F8DC27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50" t="7917" r="19643" b="19745"/>
          <a:stretch/>
        </p:blipFill>
        <p:spPr>
          <a:xfrm>
            <a:off x="4347146" y="3207895"/>
            <a:ext cx="4614021" cy="3650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57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FADEDD1-ABE0-5F3A-409F-7CBDFBD9EB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258D23-16BB-8324-56FB-61EDC6473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Preaching at </a:t>
            </a: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Matsholomotshe</a:t>
            </a:r>
            <a:endParaRPr lang="en-US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864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1DFB9D-2BFE-44B5-A818-993926409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0"/>
            <a:ext cx="9334500" cy="6858000"/>
          </a:xfrm>
          <a:prstGeom prst="rect">
            <a:avLst/>
          </a:prstGeom>
        </p:spPr>
      </p:pic>
      <p:pic>
        <p:nvPicPr>
          <p:cNvPr id="1026" name="Picture 2" descr="South Zimbabwe (1983">
            <a:extLst>
              <a:ext uri="{FF2B5EF4-FFF2-40B4-BE49-F238E27FC236}">
                <a16:creationId xmlns:a16="http://schemas.microsoft.com/office/drawing/2014/main" id="{C78DAB25-E11D-4798-9FF2-2E7293A57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013" y="-266700"/>
            <a:ext cx="8904287" cy="73914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B1F8E3-5521-4625-A072-3D7F8CCCD556}"/>
              </a:ext>
            </a:extLst>
          </p:cNvPr>
          <p:cNvSpPr txBox="1"/>
          <p:nvPr/>
        </p:nvSpPr>
        <p:spPr>
          <a:xfrm>
            <a:off x="5433728" y="2373243"/>
            <a:ext cx="218440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8DEBDE-29CF-4466-B8AE-466795EBBC46}"/>
              </a:ext>
            </a:extLst>
          </p:cNvPr>
          <p:cNvSpPr txBox="1"/>
          <p:nvPr/>
        </p:nvSpPr>
        <p:spPr>
          <a:xfrm>
            <a:off x="2292350" y="3382737"/>
            <a:ext cx="2184400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Ndebele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4F49A4-98B3-477C-BED7-33320869E61C}"/>
              </a:ext>
            </a:extLst>
          </p:cNvPr>
          <p:cNvSpPr txBox="1"/>
          <p:nvPr/>
        </p:nvSpPr>
        <p:spPr>
          <a:xfrm>
            <a:off x="2753628" y="2203966"/>
            <a:ext cx="1154229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Tonga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6D0372-3F68-4673-B333-7CBC7FBA6E04}"/>
              </a:ext>
            </a:extLst>
          </p:cNvPr>
          <p:cNvSpPr txBox="1"/>
          <p:nvPr/>
        </p:nvSpPr>
        <p:spPr>
          <a:xfrm>
            <a:off x="5630778" y="5871410"/>
            <a:ext cx="1174415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Venda</a:t>
            </a:r>
          </a:p>
        </p:txBody>
      </p:sp>
    </p:spTree>
    <p:extLst>
      <p:ext uri="{BB962C8B-B14F-4D97-AF65-F5344CB8AC3E}">
        <p14:creationId xmlns:p14="http://schemas.microsoft.com/office/powerpoint/2010/main" val="64323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4EFF2-19DA-44C6-3F75-C3102081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058" y="0"/>
            <a:ext cx="4422099" cy="2593297"/>
          </a:xfrm>
        </p:spPr>
        <p:txBody>
          <a:bodyPr>
            <a:normAutofit/>
          </a:bodyPr>
          <a:lstStyle/>
          <a:p>
            <a:r>
              <a:rPr lang="en-US" dirty="0"/>
              <a:t>Visiting churches in </a:t>
            </a:r>
            <a:r>
              <a:rPr lang="en-US" dirty="0" err="1"/>
              <a:t>Lupane</a:t>
            </a:r>
            <a:r>
              <a:rPr lang="en-US" dirty="0"/>
              <a:t> &amp; Tsholotsho</a:t>
            </a:r>
            <a:br>
              <a:rPr lang="en-US" dirty="0"/>
            </a:br>
            <a:r>
              <a:rPr lang="en-US" sz="3200" dirty="0"/>
              <a:t>September 9-10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BB7853-305D-D592-6D0A-1ACFFD99D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8868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628AA0-2091-656B-7123-A76A99AB2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43" y="2323475"/>
            <a:ext cx="544758" cy="5846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D742BE-63C4-4207-990D-EDB694EFE9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52" r="14470"/>
          <a:stretch/>
        </p:blipFill>
        <p:spPr>
          <a:xfrm>
            <a:off x="4598765" y="2593297"/>
            <a:ext cx="4188683" cy="416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0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077724" y="-2401326"/>
            <a:ext cx="1354979" cy="8062627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DDBD7A-3E4F-C80D-4E5A-E5AA52DAD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109" y="2827704"/>
            <a:ext cx="4970082" cy="370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499C62-8222-8A42-657A-1DC010B15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422" y="2827704"/>
            <a:ext cx="4999704" cy="3702700"/>
          </a:xfrm>
          <a:prstGeom prst="rect">
            <a:avLst/>
          </a:prstGeom>
          <a:scene3d>
            <a:camera prst="orthographicFront"/>
            <a:lightRig rig="twoPt" dir="t">
              <a:rot lat="0" lon="0" rev="7200000"/>
            </a:lightRig>
          </a:scene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FD6352-27AC-F98F-FE29-B66FEB7FE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1204109"/>
            <a:ext cx="7517548" cy="857894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FFFFFF"/>
                </a:solidFill>
              </a:rPr>
              <a:t>We rode many miles on “dust roads” </a:t>
            </a:r>
          </a:p>
        </p:txBody>
      </p:sp>
    </p:spTree>
    <p:extLst>
      <p:ext uri="{BB962C8B-B14F-4D97-AF65-F5344CB8AC3E}">
        <p14:creationId xmlns:p14="http://schemas.microsoft.com/office/powerpoint/2010/main" val="66041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28429-8A32-3915-B049-562B48CEF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FA5AB4-D86D-E074-D9DD-EA87304C0E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02" t="202" r="9904" b="21312"/>
          <a:stretch/>
        </p:blipFill>
        <p:spPr>
          <a:xfrm>
            <a:off x="4497050" y="1592735"/>
            <a:ext cx="4402863" cy="50998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FA4199-EB09-C776-A97F-37A7257BA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15" y="13890"/>
            <a:ext cx="867599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Tsholotsho Town</a:t>
            </a:r>
            <a:br>
              <a:rPr lang="en-US" dirty="0"/>
            </a:br>
            <a:r>
              <a:rPr lang="en-US" sz="3300" dirty="0"/>
              <a:t>Joe and Solomon </a:t>
            </a:r>
            <a:r>
              <a:rPr lang="en-US" sz="3300" dirty="0" err="1"/>
              <a:t>Chikomba</a:t>
            </a:r>
            <a:r>
              <a:rPr lang="en-US" sz="3300" dirty="0"/>
              <a:t> visited the General Store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862635-E62D-329B-33DE-1C1EF4143D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37" r="23738"/>
          <a:stretch/>
        </p:blipFill>
        <p:spPr>
          <a:xfrm>
            <a:off x="104932" y="1554714"/>
            <a:ext cx="4263402" cy="509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6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9144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EEC211E-B50D-C1A0-3442-4A5113E85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"/>
            <a:ext cx="9143980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C8F6E9-08B6-B27D-B8D9-C80B1D5CA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52" y="5729674"/>
            <a:ext cx="5198489" cy="7522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Church at </a:t>
            </a:r>
            <a:r>
              <a:rPr lang="en-US" sz="3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Luhanjani</a:t>
            </a: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needed thatch of the roof of their shelter </a:t>
            </a:r>
          </a:p>
        </p:txBody>
      </p:sp>
    </p:spTree>
    <p:extLst>
      <p:ext uri="{BB962C8B-B14F-4D97-AF65-F5344CB8AC3E}">
        <p14:creationId xmlns:p14="http://schemas.microsoft.com/office/powerpoint/2010/main" val="405039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9C9AF3-2486-A736-09A3-EE0B53001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528" y="2619612"/>
            <a:ext cx="3616841" cy="3871130"/>
          </a:xfrm>
        </p:spPr>
        <p:txBody>
          <a:bodyPr anchor="b">
            <a:normAutofit/>
          </a:bodyPr>
          <a:lstStyle/>
          <a:p>
            <a:pPr algn="ctr"/>
            <a:r>
              <a:rPr lang="en-US" sz="3200" b="1" dirty="0"/>
              <a:t>The small church at </a:t>
            </a:r>
            <a:r>
              <a:rPr lang="en-US" sz="3200" b="1" dirty="0" err="1"/>
              <a:t>Mandawe</a:t>
            </a:r>
            <a:r>
              <a:rPr lang="en-US" sz="3200" b="1" dirty="0"/>
              <a:t> is new and meets in this round hut on a farm.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81E2A8-EDD7-23AC-859E-757BB89F4F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2" r="28469" b="4"/>
          <a:stretch/>
        </p:blipFill>
        <p:spPr>
          <a:xfrm>
            <a:off x="4203929" y="769080"/>
            <a:ext cx="3169175" cy="3701064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269C2D-7D7D-CCA5-9736-BBC91C3E14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99" r="1" b="19291"/>
          <a:stretch/>
        </p:blipFill>
        <p:spPr>
          <a:xfrm>
            <a:off x="20" y="1"/>
            <a:ext cx="5077530" cy="2456679"/>
          </a:xfrm>
          <a:custGeom>
            <a:avLst/>
            <a:gdLst/>
            <a:ahLst/>
            <a:cxnLst/>
            <a:rect l="l" t="t" r="r" b="b"/>
            <a:pathLst>
              <a:path w="6770067" h="2456679">
                <a:moveTo>
                  <a:pt x="6770067" y="603033"/>
                </a:moveTo>
                <a:lnTo>
                  <a:pt x="6770067" y="617220"/>
                </a:lnTo>
                <a:lnTo>
                  <a:pt x="6768113" y="610127"/>
                </a:lnTo>
                <a:close/>
                <a:moveTo>
                  <a:pt x="0" y="0"/>
                </a:moveTo>
                <a:lnTo>
                  <a:pt x="6588505" y="0"/>
                </a:lnTo>
                <a:lnTo>
                  <a:pt x="6460879" y="219780"/>
                </a:lnTo>
                <a:cubicBezTo>
                  <a:pt x="5374128" y="2091240"/>
                  <a:pt x="5374128" y="2091240"/>
                  <a:pt x="5374128" y="2091240"/>
                </a:cubicBezTo>
                <a:cubicBezTo>
                  <a:pt x="5251862" y="2317464"/>
                  <a:pt x="5007334" y="2456679"/>
                  <a:pt x="4754071" y="2456679"/>
                </a:cubicBezTo>
                <a:cubicBezTo>
                  <a:pt x="710608" y="2456679"/>
                  <a:pt x="710608" y="2456679"/>
                  <a:pt x="710608" y="2456679"/>
                </a:cubicBezTo>
                <a:cubicBezTo>
                  <a:pt x="448613" y="2456679"/>
                  <a:pt x="212817" y="2317464"/>
                  <a:pt x="81819" y="2091240"/>
                </a:cubicBezTo>
                <a:lnTo>
                  <a:pt x="0" y="1949732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5B74FB-90EC-EB00-6735-9601012507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"/>
          <a:stretch/>
        </p:blipFill>
        <p:spPr>
          <a:xfrm>
            <a:off x="20" y="2619612"/>
            <a:ext cx="5623834" cy="4238389"/>
          </a:xfrm>
          <a:custGeom>
            <a:avLst/>
            <a:gdLst/>
            <a:ahLst/>
            <a:cxnLst/>
            <a:rect l="l" t="t" r="r" b="b"/>
            <a:pathLst>
              <a:path w="7498473" h="4238389">
                <a:moveTo>
                  <a:pt x="6770067" y="1839459"/>
                </a:moveTo>
                <a:lnTo>
                  <a:pt x="6770067" y="1853646"/>
                </a:lnTo>
                <a:lnTo>
                  <a:pt x="6768113" y="1846552"/>
                </a:lnTo>
                <a:close/>
                <a:moveTo>
                  <a:pt x="710608" y="0"/>
                </a:moveTo>
                <a:cubicBezTo>
                  <a:pt x="710608" y="0"/>
                  <a:pt x="710608" y="0"/>
                  <a:pt x="4754071" y="0"/>
                </a:cubicBezTo>
                <a:cubicBezTo>
                  <a:pt x="5007334" y="0"/>
                  <a:pt x="5251862" y="139215"/>
                  <a:pt x="5374128" y="365439"/>
                </a:cubicBezTo>
                <a:cubicBezTo>
                  <a:pt x="5374128" y="365439"/>
                  <a:pt x="5374128" y="365439"/>
                  <a:pt x="7400224" y="3854515"/>
                </a:cubicBezTo>
                <a:cubicBezTo>
                  <a:pt x="7465723" y="3963277"/>
                  <a:pt x="7498473" y="4087266"/>
                  <a:pt x="7498473" y="4211255"/>
                </a:cubicBezTo>
                <a:lnTo>
                  <a:pt x="7494852" y="4238389"/>
                </a:lnTo>
                <a:lnTo>
                  <a:pt x="0" y="4238389"/>
                </a:lnTo>
                <a:lnTo>
                  <a:pt x="0" y="506947"/>
                </a:lnTo>
                <a:lnTo>
                  <a:pt x="81819" y="365439"/>
                </a:lnTo>
                <a:cubicBezTo>
                  <a:pt x="212817" y="139215"/>
                  <a:pt x="448613" y="0"/>
                  <a:pt x="7106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137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5C2EF-DF9D-ADD2-FDC1-E161151CE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They gave us fresh roasted peanuts.</a:t>
            </a:r>
          </a:p>
        </p:txBody>
      </p:sp>
      <p:pic>
        <p:nvPicPr>
          <p:cNvPr id="3" name="Picture 2" descr="A person holding a small snake&#10;&#10;Description automatically generated with low confidence">
            <a:extLst>
              <a:ext uri="{FF2B5EF4-FFF2-40B4-BE49-F238E27FC236}">
                <a16:creationId xmlns:a16="http://schemas.microsoft.com/office/drawing/2014/main" id="{D785DC77-38C8-4310-7E23-550F837461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36" r="-1" b="14073"/>
          <a:stretch/>
        </p:blipFill>
        <p:spPr>
          <a:xfrm>
            <a:off x="238226" y="299363"/>
            <a:ext cx="3120339" cy="30492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ECB82F-D825-9643-C35D-7A02E0C38D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6" b="25373"/>
          <a:stretch/>
        </p:blipFill>
        <p:spPr>
          <a:xfrm>
            <a:off x="3490722" y="299363"/>
            <a:ext cx="5412813" cy="300818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owl of coffee beans&#10;&#10;Description automatically generated with medium confidence">
            <a:extLst>
              <a:ext uri="{FF2B5EF4-FFF2-40B4-BE49-F238E27FC236}">
                <a16:creationId xmlns:a16="http://schemas.microsoft.com/office/drawing/2014/main" id="{38F085ED-5EB6-CFD7-ADBB-BC0AE213AC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70" r="-1" b="22677"/>
          <a:stretch/>
        </p:blipFill>
        <p:spPr>
          <a:xfrm>
            <a:off x="238226" y="3509433"/>
            <a:ext cx="3120339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6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9144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700AB8-196C-3134-72E4-319829350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77" y="5279510"/>
            <a:ext cx="7558129" cy="11062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Picking up the overflow from the donkey taxi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94410B-EB7A-4B3D-4F6D-ED938A3823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65"/>
          <a:stretch/>
        </p:blipFill>
        <p:spPr>
          <a:xfrm>
            <a:off x="20" y="10"/>
            <a:ext cx="9143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0238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20346E-051A-415E-C1A1-214E4EACA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D5A9B0-5C09-0A6D-194C-B3D952466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There was a great crowd at Luphanda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15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E8FF78-989A-D2C6-F633-BBE1F9F0E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9"/>
            <a:ext cx="9144000" cy="68560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F84239-7961-D65A-98E3-9CC74AEC4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825" y="533857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Approaching the gathering place of the </a:t>
            </a:r>
            <a:r>
              <a:rPr lang="en-US" sz="4000" b="1" dirty="0" err="1"/>
              <a:t>Madojwa</a:t>
            </a:r>
            <a:r>
              <a:rPr lang="en-US" sz="4000" b="1" dirty="0"/>
              <a:t> Church</a:t>
            </a:r>
          </a:p>
        </p:txBody>
      </p:sp>
    </p:spTree>
    <p:extLst>
      <p:ext uri="{BB962C8B-B14F-4D97-AF65-F5344CB8AC3E}">
        <p14:creationId xmlns:p14="http://schemas.microsoft.com/office/powerpoint/2010/main" val="298612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CFCF79-B8CE-F577-494C-C10C1DE88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0" y="989"/>
            <a:ext cx="9144000" cy="68560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176A6C-9DE4-321D-E442-934C49A4B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63" y="5317240"/>
            <a:ext cx="89098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Preaching at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Madojwa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with Solomon translating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7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7B4E7-FB5D-2B67-1C35-7B0BAEC6C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97763-3065-3C2B-08B1-CF30C40E0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EF6A3-6E69-0DDA-E7E2-A242E1E02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"/>
            <a:ext cx="9144000" cy="678942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AC1D1ED-35CC-098F-3659-6BF733074C83}"/>
              </a:ext>
            </a:extLst>
          </p:cNvPr>
          <p:cNvSpPr/>
          <p:nvPr/>
        </p:nvSpPr>
        <p:spPr>
          <a:xfrm>
            <a:off x="5759669" y="1576552"/>
            <a:ext cx="2343807" cy="3920358"/>
          </a:xfrm>
          <a:prstGeom prst="ellipse">
            <a:avLst/>
          </a:prstGeom>
          <a:solidFill>
            <a:srgbClr val="FFFF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64D477-980B-0D9D-9DD1-07C7B35437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616" y="1949042"/>
            <a:ext cx="498039" cy="545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BFCD34-F8B6-D4F8-E619-A2959B8645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5437" y="3156074"/>
            <a:ext cx="498039" cy="545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5A8250-B757-E099-E9F0-686AB75C5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3533" y="4951059"/>
            <a:ext cx="498039" cy="5458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2D5FE4-E352-BADA-F379-C0D276B6D4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524" y="2610223"/>
            <a:ext cx="498039" cy="5458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F2553A-289D-7E25-74E3-B8B2DEAD39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523" y="1830311"/>
            <a:ext cx="498039" cy="5458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61837D-685A-95F1-89B0-541449374824}"/>
              </a:ext>
            </a:extLst>
          </p:cNvPr>
          <p:cNvSpPr txBox="1"/>
          <p:nvPr/>
        </p:nvSpPr>
        <p:spPr>
          <a:xfrm>
            <a:off x="173168" y="396965"/>
            <a:ext cx="6041984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Zimbabwe Evangelism Trip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July 2022 </a:t>
            </a:r>
          </a:p>
        </p:txBody>
      </p:sp>
    </p:spTree>
    <p:extLst>
      <p:ext uri="{BB962C8B-B14F-4D97-AF65-F5344CB8AC3E}">
        <p14:creationId xmlns:p14="http://schemas.microsoft.com/office/powerpoint/2010/main" val="325896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082158-C830-FA28-31E0-1F7FC8976E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9" r="15770"/>
          <a:stretch/>
        </p:blipFill>
        <p:spPr>
          <a:xfrm>
            <a:off x="-758332" y="0"/>
            <a:ext cx="725221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1143A4-E2F5-0EC1-EE35-2B8994C32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29" y="78059"/>
            <a:ext cx="3387684" cy="2356132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Classes for Preachers at Professor </a:t>
            </a:r>
            <a:r>
              <a:rPr lang="en-US" sz="3600" b="1" dirty="0" err="1"/>
              <a:t>Moshoko’s</a:t>
            </a:r>
            <a:r>
              <a:rPr lang="en-US" sz="3600" b="1" dirty="0"/>
              <a:t> in Bulawayo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3DB8B-745E-C89F-103D-2AF59C6C4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4029" y="2512250"/>
            <a:ext cx="3200398" cy="4345749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September 13-14.</a:t>
            </a:r>
          </a:p>
          <a:p>
            <a:r>
              <a:rPr lang="en-US" sz="3200" dirty="0"/>
              <a:t>28 attended.  </a:t>
            </a:r>
          </a:p>
          <a:p>
            <a:r>
              <a:rPr lang="en-US" sz="3200" dirty="0"/>
              <a:t>Joe taught </a:t>
            </a:r>
            <a:r>
              <a:rPr lang="en-US" sz="3200" b="1" i="1" dirty="0"/>
              <a:t>Nehemiah: Lessons in Leadership</a:t>
            </a:r>
            <a:r>
              <a:rPr lang="en-US" sz="3200" i="1" dirty="0"/>
              <a:t>,</a:t>
            </a:r>
            <a:r>
              <a:rPr lang="en-US" sz="3200" dirty="0"/>
              <a:t> and I taught </a:t>
            </a:r>
            <a:r>
              <a:rPr lang="en-US" sz="3200" b="1" i="1" dirty="0"/>
              <a:t>Epistles to Preachers: 1 &amp; 2</a:t>
            </a:r>
            <a:r>
              <a:rPr lang="en-US" sz="3200" b="1" i="1" baseline="30000" dirty="0"/>
              <a:t>nd</a:t>
            </a:r>
            <a:r>
              <a:rPr lang="en-US" sz="3200" b="1" i="1" dirty="0"/>
              <a:t> Timothy and Titus.</a:t>
            </a:r>
          </a:p>
        </p:txBody>
      </p:sp>
    </p:spTree>
    <p:extLst>
      <p:ext uri="{BB962C8B-B14F-4D97-AF65-F5344CB8AC3E}">
        <p14:creationId xmlns:p14="http://schemas.microsoft.com/office/powerpoint/2010/main" val="180382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2721F1-B7DF-8A62-19E6-2ACE0488C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B97125-7975-61A8-1A65-06587E4CF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172" y="194527"/>
            <a:ext cx="5928267" cy="973020"/>
          </a:xfrm>
          <a:solidFill>
            <a:srgbClr val="4B1909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Professor uses this room to teach the 17 Bible periods.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A00D1-5358-F1F0-17B0-E4D750D7C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05FD67-D5E7-694D-671A-725F79799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6" y="1362074"/>
            <a:ext cx="9145386" cy="70723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690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F70095-6F6B-EE33-29C6-5DAD390B4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DB3DD-7FDA-D12B-C66A-4025840AD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10" y="6041656"/>
            <a:ext cx="8887522" cy="9024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Some of the men who studied with us at Professor’s.</a:t>
            </a:r>
          </a:p>
        </p:txBody>
      </p:sp>
    </p:spTree>
    <p:extLst>
      <p:ext uri="{BB962C8B-B14F-4D97-AF65-F5344CB8AC3E}">
        <p14:creationId xmlns:p14="http://schemas.microsoft.com/office/powerpoint/2010/main" val="52768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43617-E9CE-3295-EAA7-9A1C2D099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9492" y="1825625"/>
            <a:ext cx="309585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Kurauone</a:t>
            </a:r>
            <a:r>
              <a:rPr lang="en-US" dirty="0"/>
              <a:t> </a:t>
            </a:r>
            <a:r>
              <a:rPr lang="en-US" dirty="0" err="1"/>
              <a:t>Mubvumbi</a:t>
            </a:r>
            <a:r>
              <a:rPr lang="en-US" dirty="0"/>
              <a:t> preaches in the remote Gokwe area of Zimbabwe.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AAC892-524F-9A84-6F12-60D0CE76A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7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4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A14FF-85EF-199D-58F8-580AF6BCE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728" y="1271239"/>
            <a:ext cx="2783622" cy="49057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Austin </a:t>
            </a:r>
            <a:r>
              <a:rPr lang="en-US" sz="3200" dirty="0" err="1"/>
              <a:t>Mpala</a:t>
            </a:r>
            <a:r>
              <a:rPr lang="en-US" sz="3200" dirty="0"/>
              <a:t> preaches in the boarder town of Plumtree.  There are 42 women and 3 men in the congregation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052763-8898-912D-BC50-29272FB11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7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6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26B8F-BF8E-C238-CCEB-499D2BA53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7122" y="1014761"/>
            <a:ext cx="2828228" cy="516220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Short </a:t>
            </a:r>
            <a:r>
              <a:rPr lang="en-US" dirty="0" err="1"/>
              <a:t>Mumpande</a:t>
            </a:r>
            <a:r>
              <a:rPr lang="en-US" dirty="0"/>
              <a:t> preaches in </a:t>
            </a:r>
            <a:r>
              <a:rPr lang="en-US" dirty="0" err="1"/>
              <a:t>Binga</a:t>
            </a:r>
            <a:r>
              <a:rPr lang="en-US" dirty="0"/>
              <a:t> and Hwange in the northeast of Zimbabwe.  We carried some items to him from those who support him that will be helpful in his work.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0D7701-F293-5CD0-A329-89A7C8846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5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EF6A3-6E69-0DDA-E7E2-A242E1E028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18" r="982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B7B4E7-FB5D-2B67-1C35-7B0BAEC6C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29" y="365127"/>
            <a:ext cx="8247721" cy="7794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Gospel is for 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97763-3065-3C2B-08B1-CF30C40E0F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7627" y="1059366"/>
            <a:ext cx="5653671" cy="5798623"/>
          </a:xfrm>
        </p:spPr>
        <p:txBody>
          <a:bodyPr>
            <a:noAutofit/>
          </a:bodyPr>
          <a:lstStyle/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Of one the Lord has made the race,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Thro’ one has come the fall;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Where sin has gone must go His grace; The Gospel is for all.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Say not the heathen are at home,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Beyond we have no call,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For why should we be blest alone?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The Gospel is for all.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r>
              <a:rPr lang="en-US" b="1" i="1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Received </a:t>
            </a:r>
            <a:r>
              <a:rPr lang="en-US" b="1" i="1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ye freely, freely give,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From every land they call;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Unless they hear, they cannot live: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The Gospel is for all.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F0C9434-7F3C-E3D9-C439-60A877B4D3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87100" y="1604588"/>
            <a:ext cx="2952808" cy="435133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95000"/>
              </a:lnSpc>
              <a:spcBef>
                <a:spcPts val="0"/>
              </a:spcBef>
              <a:buNone/>
            </a:pPr>
            <a:r>
              <a:rPr lang="en-US" sz="3500" b="1" i="1" dirty="0">
                <a:solidFill>
                  <a:srgbClr val="FFC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The blessed Gospel is for all,</a:t>
            </a:r>
          </a:p>
          <a:p>
            <a:pPr marL="0" indent="0" algn="ctr">
              <a:lnSpc>
                <a:spcPct val="95000"/>
              </a:lnSpc>
              <a:spcBef>
                <a:spcPts val="0"/>
              </a:spcBef>
              <a:buNone/>
            </a:pPr>
            <a:r>
              <a:rPr lang="en-US" sz="3500" b="1" i="1" dirty="0">
                <a:solidFill>
                  <a:srgbClr val="FFC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The Gospel is for all;</a:t>
            </a:r>
          </a:p>
          <a:p>
            <a:pPr marL="0" indent="0" algn="ctr">
              <a:lnSpc>
                <a:spcPct val="95000"/>
              </a:lnSpc>
              <a:spcBef>
                <a:spcPts val="0"/>
              </a:spcBef>
              <a:buNone/>
            </a:pPr>
            <a:r>
              <a:rPr lang="en-US" sz="3500" b="1" i="1" dirty="0">
                <a:solidFill>
                  <a:srgbClr val="FFC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Where sin has gone must go His grace:</a:t>
            </a:r>
          </a:p>
          <a:p>
            <a:pPr marL="0" indent="0" algn="ctr">
              <a:lnSpc>
                <a:spcPct val="95000"/>
              </a:lnSpc>
              <a:spcBef>
                <a:spcPts val="0"/>
              </a:spcBef>
              <a:buNone/>
            </a:pPr>
            <a:r>
              <a:rPr lang="en-US" sz="3500" b="1" i="1" dirty="0">
                <a:solidFill>
                  <a:srgbClr val="FFC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The Gospel is for all</a:t>
            </a:r>
            <a:r>
              <a:rPr lang="en-US" b="1" i="1" dirty="0">
                <a:solidFill>
                  <a:srgbClr val="FFC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.</a:t>
            </a:r>
          </a:p>
          <a:p>
            <a:pPr marL="0" indent="0" algn="ctr">
              <a:lnSpc>
                <a:spcPct val="95000"/>
              </a:lnSpc>
              <a:spcBef>
                <a:spcPts val="0"/>
              </a:spcBef>
              <a:buNone/>
            </a:pPr>
            <a:endParaRPr lang="en-US" i="1" dirty="0">
              <a:solidFill>
                <a:srgbClr val="FFC000"/>
              </a:solidFill>
            </a:endParaRPr>
          </a:p>
          <a:p>
            <a:pPr marL="0" indent="0" algn="r">
              <a:lnSpc>
                <a:spcPct val="95000"/>
              </a:lnSpc>
              <a:spcBef>
                <a:spcPts val="0"/>
              </a:spcBef>
              <a:buNone/>
            </a:pPr>
            <a:r>
              <a:rPr lang="en-US" i="1" dirty="0">
                <a:solidFill>
                  <a:srgbClr val="FFC000"/>
                </a:solidFill>
              </a:rPr>
              <a:t>~ J.M. </a:t>
            </a:r>
            <a:r>
              <a:rPr lang="en-US" i="1" dirty="0" err="1">
                <a:solidFill>
                  <a:srgbClr val="FFC000"/>
                </a:solidFill>
              </a:rPr>
              <a:t>McCaleb</a:t>
            </a:r>
            <a:endParaRPr lang="en-US" i="1" dirty="0">
              <a:solidFill>
                <a:srgbClr val="FFC000"/>
              </a:solidFill>
            </a:endParaRPr>
          </a:p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722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7B4E7-FB5D-2B67-1C35-7B0BAEC6C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97763-3065-3C2B-08B1-CF30C40E0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EF6A3-6E69-0DDA-E7E2-A242E1E02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"/>
            <a:ext cx="9144000" cy="678942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AC1D1ED-35CC-098F-3659-6BF733074C83}"/>
              </a:ext>
            </a:extLst>
          </p:cNvPr>
          <p:cNvSpPr/>
          <p:nvPr/>
        </p:nvSpPr>
        <p:spPr>
          <a:xfrm rot="20122008">
            <a:off x="3179209" y="2483393"/>
            <a:ext cx="2104952" cy="3327848"/>
          </a:xfrm>
          <a:prstGeom prst="ellipse">
            <a:avLst/>
          </a:prstGeom>
          <a:solidFill>
            <a:srgbClr val="FFFF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64D477-980B-0D9D-9DD1-07C7B35437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961" y="3935007"/>
            <a:ext cx="498039" cy="545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5A8250-B757-E099-E9F0-686AB75C5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857" y="4742244"/>
            <a:ext cx="498039" cy="5458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2D5FE4-E352-BADA-F379-C0D276B6D4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563" y="3026901"/>
            <a:ext cx="498039" cy="5458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AD089F-7F4A-258C-12D7-4FB98309C82B}"/>
              </a:ext>
            </a:extLst>
          </p:cNvPr>
          <p:cNvSpPr txBox="1"/>
          <p:nvPr/>
        </p:nvSpPr>
        <p:spPr>
          <a:xfrm>
            <a:off x="1686779" y="812645"/>
            <a:ext cx="6041984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Zimbabwe Evangelism Trip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September 1-15, 2022 </a:t>
            </a:r>
          </a:p>
        </p:txBody>
      </p:sp>
    </p:spTree>
    <p:extLst>
      <p:ext uri="{BB962C8B-B14F-4D97-AF65-F5344CB8AC3E}">
        <p14:creationId xmlns:p14="http://schemas.microsoft.com/office/powerpoint/2010/main" val="92312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A6FBA-7C41-DBCD-7A5C-21B04B3B5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2277A-E5D0-C6E2-12ED-B61090D1A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8BD42C-16B0-C320-7486-7B6A9BABF7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80" t="26369" r="31472" b="1338"/>
          <a:stretch/>
        </p:blipFill>
        <p:spPr>
          <a:xfrm>
            <a:off x="0" y="-1"/>
            <a:ext cx="4287187" cy="70153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E7A9B-C0AE-CFA4-3EEC-1384917E92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05" r="35453"/>
          <a:stretch/>
        </p:blipFill>
        <p:spPr>
          <a:xfrm>
            <a:off x="4302177" y="-1080777"/>
            <a:ext cx="4841823" cy="83240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8DB041-69FD-BB5C-7489-C8CB5C72D2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554" y="4367490"/>
            <a:ext cx="498039" cy="545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8177A5-8A7C-D0AB-AF62-B41B1ED6C995}"/>
              </a:ext>
            </a:extLst>
          </p:cNvPr>
          <p:cNvSpPr txBox="1"/>
          <p:nvPr/>
        </p:nvSpPr>
        <p:spPr>
          <a:xfrm>
            <a:off x="5485465" y="5052631"/>
            <a:ext cx="36585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Joe Greer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Bigboy</a:t>
            </a:r>
            <a:r>
              <a:rPr lang="en-US" sz="2800" dirty="0">
                <a:solidFill>
                  <a:schemeClr val="bg1"/>
                </a:solidFill>
              </a:rPr>
              <a:t> Dube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Steve Klein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Pick </a:t>
            </a:r>
            <a:r>
              <a:rPr lang="en-US" sz="2800" dirty="0" err="1">
                <a:solidFill>
                  <a:schemeClr val="bg1"/>
                </a:solidFill>
              </a:rPr>
              <a:t>Nkomwa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97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BF1FD6-77FB-F9CE-4E76-42F54F902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7206" y="-488174"/>
            <a:ext cx="9471206" cy="73461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ACFD28-2754-70D7-96A1-C1F35072C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7268"/>
            <a:ext cx="7886700" cy="1325563"/>
          </a:xfrm>
        </p:spPr>
        <p:txBody>
          <a:bodyPr/>
          <a:lstStyle/>
          <a:p>
            <a:r>
              <a:rPr lang="en-US" dirty="0"/>
              <a:t>Sunday, September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F5B16-B3E7-A6F5-A557-966D42D19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54505"/>
            <a:ext cx="7934325" cy="49577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Saints at </a:t>
            </a:r>
            <a:r>
              <a:rPr lang="en-US" dirty="0" err="1"/>
              <a:t>Gwanda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42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9D2F05-C5D0-4B31-9EEE-99DE67EEB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0" y="0"/>
            <a:ext cx="9334500" cy="6858000"/>
          </a:xfrm>
          <a:prstGeom prst="rect">
            <a:avLst/>
          </a:prstGeom>
        </p:spPr>
      </p:pic>
      <p:sp>
        <p:nvSpPr>
          <p:cNvPr id="5" name="Callout: Line 4">
            <a:extLst>
              <a:ext uri="{FF2B5EF4-FFF2-40B4-BE49-F238E27FC236}">
                <a16:creationId xmlns:a16="http://schemas.microsoft.com/office/drawing/2014/main" id="{5C62C4D7-A112-4555-B689-26A0DC464ADD}"/>
              </a:ext>
            </a:extLst>
          </p:cNvPr>
          <p:cNvSpPr/>
          <p:nvPr/>
        </p:nvSpPr>
        <p:spPr>
          <a:xfrm flipH="1">
            <a:off x="2082800" y="665287"/>
            <a:ext cx="1271671" cy="571500"/>
          </a:xfrm>
          <a:prstGeom prst="borderCallout1">
            <a:avLst>
              <a:gd name="adj1" fmla="val 182917"/>
              <a:gd name="adj2" fmla="val 22770"/>
              <a:gd name="adj3" fmla="val 98574"/>
              <a:gd name="adj4" fmla="val 18588"/>
            </a:avLst>
          </a:prstGeom>
          <a:solidFill>
            <a:schemeClr val="accent4">
              <a:lumMod val="40000"/>
              <a:lumOff val="60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Binga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llout: Line 5">
            <a:extLst>
              <a:ext uri="{FF2B5EF4-FFF2-40B4-BE49-F238E27FC236}">
                <a16:creationId xmlns:a16="http://schemas.microsoft.com/office/drawing/2014/main" id="{0CC6C3D2-3C4B-4B3A-8B84-A0DBC9CEE01A}"/>
              </a:ext>
            </a:extLst>
          </p:cNvPr>
          <p:cNvSpPr/>
          <p:nvPr/>
        </p:nvSpPr>
        <p:spPr>
          <a:xfrm flipH="1">
            <a:off x="31750" y="2857500"/>
            <a:ext cx="2051050" cy="571500"/>
          </a:xfrm>
          <a:prstGeom prst="borderCallout1">
            <a:avLst>
              <a:gd name="adj1" fmla="val 1314"/>
              <a:gd name="adj2" fmla="val 26342"/>
              <a:gd name="adj3" fmla="val -113907"/>
              <a:gd name="adj4" fmla="val 22277"/>
            </a:avLst>
          </a:prstGeom>
          <a:solidFill>
            <a:schemeClr val="accent4">
              <a:lumMod val="40000"/>
              <a:lumOff val="60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Victoria Falls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84FAC210-5C9D-4125-ACEA-BED173F96597}"/>
              </a:ext>
            </a:extLst>
          </p:cNvPr>
          <p:cNvSpPr/>
          <p:nvPr/>
        </p:nvSpPr>
        <p:spPr>
          <a:xfrm flipH="1">
            <a:off x="2082800" y="4721222"/>
            <a:ext cx="2051050" cy="571500"/>
          </a:xfrm>
          <a:prstGeom prst="borderCallout1">
            <a:avLst>
              <a:gd name="adj1" fmla="val -3472"/>
              <a:gd name="adj2" fmla="val 13339"/>
              <a:gd name="adj3" fmla="val -77535"/>
              <a:gd name="adj4" fmla="val -2445"/>
            </a:avLst>
          </a:prstGeom>
          <a:solidFill>
            <a:schemeClr val="accent4">
              <a:lumMod val="40000"/>
              <a:lumOff val="60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Bulawayo (3x)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D36E5873-56BA-4B48-ACF6-D4452A58D073}"/>
              </a:ext>
            </a:extLst>
          </p:cNvPr>
          <p:cNvSpPr/>
          <p:nvPr/>
        </p:nvSpPr>
        <p:spPr>
          <a:xfrm flipH="1">
            <a:off x="5727700" y="4697138"/>
            <a:ext cx="1822450" cy="571501"/>
          </a:xfrm>
          <a:prstGeom prst="borderCallout1">
            <a:avLst>
              <a:gd name="adj1" fmla="val -4486"/>
              <a:gd name="adj2" fmla="val 64914"/>
              <a:gd name="adj3" fmla="val -61139"/>
              <a:gd name="adj4" fmla="val 74724"/>
            </a:avLst>
          </a:prstGeom>
          <a:solidFill>
            <a:schemeClr val="accent4">
              <a:lumMod val="40000"/>
              <a:lumOff val="60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Masvingo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llout: Line 14">
            <a:extLst>
              <a:ext uri="{FF2B5EF4-FFF2-40B4-BE49-F238E27FC236}">
                <a16:creationId xmlns:a16="http://schemas.microsoft.com/office/drawing/2014/main" id="{48BF8DB0-E2DF-4457-994C-B251391CD703}"/>
              </a:ext>
            </a:extLst>
          </p:cNvPr>
          <p:cNvSpPr/>
          <p:nvPr/>
        </p:nvSpPr>
        <p:spPr>
          <a:xfrm flipH="1">
            <a:off x="4476749" y="1526271"/>
            <a:ext cx="1608221" cy="388940"/>
          </a:xfrm>
          <a:prstGeom prst="borderCallout1">
            <a:avLst>
              <a:gd name="adj1" fmla="val 47639"/>
              <a:gd name="adj2" fmla="val -283"/>
              <a:gd name="adj3" fmla="val 121943"/>
              <a:gd name="adj4" fmla="val -27037"/>
            </a:avLst>
          </a:prstGeom>
          <a:solidFill>
            <a:schemeClr val="accent4">
              <a:lumMod val="40000"/>
              <a:lumOff val="60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Harare (2x)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llout: Line 15">
            <a:extLst>
              <a:ext uri="{FF2B5EF4-FFF2-40B4-BE49-F238E27FC236}">
                <a16:creationId xmlns:a16="http://schemas.microsoft.com/office/drawing/2014/main" id="{B9890BAD-EF81-4AD9-99E6-88E88E14643F}"/>
              </a:ext>
            </a:extLst>
          </p:cNvPr>
          <p:cNvSpPr/>
          <p:nvPr/>
        </p:nvSpPr>
        <p:spPr>
          <a:xfrm flipH="1">
            <a:off x="7699375" y="1816777"/>
            <a:ext cx="1285875" cy="388940"/>
          </a:xfrm>
          <a:prstGeom prst="borderCallout1">
            <a:avLst>
              <a:gd name="adj1" fmla="val 100777"/>
              <a:gd name="adj2" fmla="val 55928"/>
              <a:gd name="adj3" fmla="val 204950"/>
              <a:gd name="adj4" fmla="val 79169"/>
            </a:avLst>
          </a:prstGeom>
          <a:solidFill>
            <a:schemeClr val="accent4">
              <a:lumMod val="40000"/>
              <a:lumOff val="60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Hauna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llout: Line 12">
            <a:extLst>
              <a:ext uri="{FF2B5EF4-FFF2-40B4-BE49-F238E27FC236}">
                <a16:creationId xmlns:a16="http://schemas.microsoft.com/office/drawing/2014/main" id="{93C40DBB-D8F3-4E28-845C-09E86EC5660D}"/>
              </a:ext>
            </a:extLst>
          </p:cNvPr>
          <p:cNvSpPr/>
          <p:nvPr/>
        </p:nvSpPr>
        <p:spPr>
          <a:xfrm flipH="1">
            <a:off x="2425700" y="5576267"/>
            <a:ext cx="2051050" cy="571500"/>
          </a:xfrm>
          <a:prstGeom prst="borderCallout1">
            <a:avLst>
              <a:gd name="adj1" fmla="val -3472"/>
              <a:gd name="adj2" fmla="val 13339"/>
              <a:gd name="adj3" fmla="val -77535"/>
              <a:gd name="adj4" fmla="val -2445"/>
            </a:avLst>
          </a:prstGeom>
          <a:solidFill>
            <a:schemeClr val="accent4">
              <a:lumMod val="40000"/>
              <a:lumOff val="60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Gwanda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(2x)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9DF210-27AE-4707-B91F-6BDD3F2D8F8F}"/>
              </a:ext>
            </a:extLst>
          </p:cNvPr>
          <p:cNvSpPr txBox="1"/>
          <p:nvPr/>
        </p:nvSpPr>
        <p:spPr>
          <a:xfrm>
            <a:off x="3221483" y="2401891"/>
            <a:ext cx="3792776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Zimbabwe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Preachers’ Studies</a:t>
            </a:r>
          </a:p>
          <a:p>
            <a:pPr lvl="0" algn="ctr"/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2011-2022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llout: Line 11">
            <a:extLst>
              <a:ext uri="{FF2B5EF4-FFF2-40B4-BE49-F238E27FC236}">
                <a16:creationId xmlns:a16="http://schemas.microsoft.com/office/drawing/2014/main" id="{35B74541-A109-41D3-B022-3285CC6B8435}"/>
              </a:ext>
            </a:extLst>
          </p:cNvPr>
          <p:cNvSpPr/>
          <p:nvPr/>
        </p:nvSpPr>
        <p:spPr>
          <a:xfrm flipH="1">
            <a:off x="0" y="951037"/>
            <a:ext cx="1614738" cy="571500"/>
          </a:xfrm>
          <a:prstGeom prst="borderCallout1">
            <a:avLst>
              <a:gd name="adj1" fmla="val 190205"/>
              <a:gd name="adj2" fmla="val -3353"/>
              <a:gd name="adj3" fmla="val 98574"/>
              <a:gd name="adj4" fmla="val 18588"/>
            </a:avLst>
          </a:prstGeom>
          <a:solidFill>
            <a:schemeClr val="accent4">
              <a:lumMod val="40000"/>
              <a:lumOff val="60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Livingstone</a:t>
            </a:r>
          </a:p>
        </p:txBody>
      </p:sp>
      <p:sp>
        <p:nvSpPr>
          <p:cNvPr id="3" name="Callout: Line 2">
            <a:extLst>
              <a:ext uri="{FF2B5EF4-FFF2-40B4-BE49-F238E27FC236}">
                <a16:creationId xmlns:a16="http://schemas.microsoft.com/office/drawing/2014/main" id="{DD8FBD0A-712C-62DA-4461-BAA433B958ED}"/>
              </a:ext>
            </a:extLst>
          </p:cNvPr>
          <p:cNvSpPr/>
          <p:nvPr/>
        </p:nvSpPr>
        <p:spPr>
          <a:xfrm flipH="1">
            <a:off x="7162800" y="3624245"/>
            <a:ext cx="1822450" cy="727836"/>
          </a:xfrm>
          <a:prstGeom prst="borderCallout1">
            <a:avLst>
              <a:gd name="adj1" fmla="val -4486"/>
              <a:gd name="adj2" fmla="val 64914"/>
              <a:gd name="adj3" fmla="val -61139"/>
              <a:gd name="adj4" fmla="val 62022"/>
            </a:avLst>
          </a:prstGeom>
          <a:solidFill>
            <a:schemeClr val="accent4">
              <a:lumMod val="40000"/>
              <a:lumOff val="60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Mutare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Vumba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56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C3F6B0-C722-1E87-A443-0A3888B8E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0342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3D84F5-9B4B-E21B-0FBD-74A6977E6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365126"/>
            <a:ext cx="6179127" cy="1043949"/>
          </a:xfrm>
          <a:solidFill>
            <a:schemeClr val="bg1">
              <a:lumMod val="95000"/>
              <a:alpha val="7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000" b="1" dirty="0"/>
              <a:t>Classes for Preachers in </a:t>
            </a:r>
            <a:r>
              <a:rPr lang="en-US" sz="4000" b="1" dirty="0" err="1"/>
              <a:t>Gwanda</a:t>
            </a:r>
            <a:br>
              <a:rPr lang="en-US" dirty="0"/>
            </a:br>
            <a:r>
              <a:rPr lang="en-US" sz="3100" dirty="0"/>
              <a:t>September 5-6, 2022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B6EEF-D8EF-8DE0-43DB-5966A9D27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875098"/>
            <a:ext cx="9140341" cy="617776"/>
          </a:xfrm>
          <a:solidFill>
            <a:schemeClr val="tx1"/>
          </a:solidFill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We were expecting 20 to 25 brethren, but we had over 40.</a:t>
            </a:r>
          </a:p>
        </p:txBody>
      </p:sp>
    </p:spTree>
    <p:extLst>
      <p:ext uri="{BB962C8B-B14F-4D97-AF65-F5344CB8AC3E}">
        <p14:creationId xmlns:p14="http://schemas.microsoft.com/office/powerpoint/2010/main" val="294364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CBA3B73-E079-E0C2-2EB5-7843510CF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770C31-A484-2867-E268-6724970E7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317240"/>
            <a:ext cx="9143979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Preachers from churches that have received food relief from Eastside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38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1517</TotalTime>
  <Words>770</Words>
  <Application>Microsoft Office PowerPoint</Application>
  <PresentationFormat>On-screen Show (4:3)</PresentationFormat>
  <Paragraphs>110</Paragraphs>
  <Slides>36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Aharoni</vt:lpstr>
      <vt:lpstr>Arial</vt:lpstr>
      <vt:lpstr>Calibri</vt:lpstr>
      <vt:lpstr>Calibri Light</vt:lpstr>
      <vt:lpstr>Papyrus</vt:lpstr>
      <vt:lpstr>Office Theme</vt:lpstr>
      <vt:lpstr>1_Office Theme</vt:lpstr>
      <vt:lpstr>Zimbabwe Evangelism Trip</vt:lpstr>
      <vt:lpstr>PowerPoint Presentation</vt:lpstr>
      <vt:lpstr>PowerPoint Presentation</vt:lpstr>
      <vt:lpstr>PowerPoint Presentation</vt:lpstr>
      <vt:lpstr>PowerPoint Presentation</vt:lpstr>
      <vt:lpstr>Sunday, September 4</vt:lpstr>
      <vt:lpstr>PowerPoint Presentation</vt:lpstr>
      <vt:lpstr>Classes for Preachers in Gwanda September 5-6, 2022</vt:lpstr>
      <vt:lpstr>Preachers from churches that have received food relief from Eastside</vt:lpstr>
      <vt:lpstr>Feeding the preachers at Bigboy’s</vt:lpstr>
      <vt:lpstr>Visiting Churches in Gwanda South September 7</vt:lpstr>
      <vt:lpstr>Meeting place at Ngoma   The taxis were triple parked.</vt:lpstr>
      <vt:lpstr>Young people listening to the gospel at Ngoma</vt:lpstr>
      <vt:lpstr>One of six young people who obeyed the gospel at Ngoma.</vt:lpstr>
      <vt:lpstr>Six newborn Christians, walking a difficult path.</vt:lpstr>
      <vt:lpstr>The saints at Nhwali loved to sing but needed more hymn books and Bibles.</vt:lpstr>
      <vt:lpstr>The saints at Guyu requested chairs.</vt:lpstr>
      <vt:lpstr>Visiting in   Gwanda North September 8</vt:lpstr>
      <vt:lpstr>Preaching at Matsholomotshe</vt:lpstr>
      <vt:lpstr>Visiting churches in Lupane &amp; Tsholotsho September 9-10</vt:lpstr>
      <vt:lpstr>We rode many miles on “dust roads” </vt:lpstr>
      <vt:lpstr>Tsholotsho Town Joe and Solomon Chikomba visited the General Store</vt:lpstr>
      <vt:lpstr>The Church at Luhanjani needed thatch of the roof of their shelter </vt:lpstr>
      <vt:lpstr>The small church at Mandawe is new and meets in this round hut on a farm.</vt:lpstr>
      <vt:lpstr>They gave us fresh roasted peanuts.</vt:lpstr>
      <vt:lpstr>Picking up the overflow from the donkey taxi</vt:lpstr>
      <vt:lpstr>There was a great crowd at Luphanda</vt:lpstr>
      <vt:lpstr>Approaching the gathering place of the Madojwa Church</vt:lpstr>
      <vt:lpstr>Preaching at Madojwa with Solomon translating</vt:lpstr>
      <vt:lpstr>Classes for Preachers at Professor Moshoko’s in Bulawayo</vt:lpstr>
      <vt:lpstr>Professor uses this room to teach the 17 Bible periods.</vt:lpstr>
      <vt:lpstr>PowerPoint Presentation</vt:lpstr>
      <vt:lpstr>PowerPoint Presentation</vt:lpstr>
      <vt:lpstr>PowerPoint Presentation</vt:lpstr>
      <vt:lpstr>PowerPoint Presentation</vt:lpstr>
      <vt:lpstr>The Gospel is for All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</dc:creator>
  <cp:lastModifiedBy>Eastside Enlightener</cp:lastModifiedBy>
  <cp:revision>58</cp:revision>
  <cp:lastPrinted>2022-07-16T17:12:50Z</cp:lastPrinted>
  <dcterms:created xsi:type="dcterms:W3CDTF">2022-07-15T18:01:34Z</dcterms:created>
  <dcterms:modified xsi:type="dcterms:W3CDTF">2022-09-17T15:23:28Z</dcterms:modified>
</cp:coreProperties>
</file>